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5T17:13:09.622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5D2E7-061E-4565-B14B-CE0DCA220697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F8D44-B151-4BCC-8981-BFEB79A6E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3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F8D44-B151-4BCC-8981-BFEB79A6E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5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5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6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7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6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8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6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1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1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3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98F5-5D54-4399-8EC5-B2089510FD7B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91A2-7050-4B3C-99F0-FB6F1504B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3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</a:t>
            </a:r>
            <a:br>
              <a:rPr lang="en-US" dirty="0" smtClean="0"/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ROYALTY ACCOUNTS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4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of Provision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prudent policy, a provision for recoupable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created in the books of lessee. Journal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ntry is:</a:t>
            </a:r>
          </a:p>
          <a:p>
            <a:pPr marL="914400" lvl="2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 and Loss Account………….Dr.</a:t>
            </a:r>
          </a:p>
          <a:p>
            <a:pPr marL="914400" lvl="2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To provision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…….Cr.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Irrecoverable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adjusted against this provision.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must be showed at the liability side of the Balance Sheet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created in the year in which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occur.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there is no minimum rent clause, the question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its recoupment does not arises.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Recoupable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carried forward and shown as current asset in lessee books.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Royalty suspense should be carried forward until recovered or time lapse and shown as a current liability in the books of LL.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part of whole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lapse in a year, the LL get only minimum royalty.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read recommended book. We solved many questions on this in classroom.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0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agreement contain a provision of sublease, then the original lessee can do so. </a:t>
            </a:r>
          </a:p>
          <a:p>
            <a:r>
              <a:rPr lang="en-US" dirty="0" smtClean="0"/>
              <a:t>In the sub-lease, original lessee act like a lessee for the original landlord and landlord for sub-lessee. </a:t>
            </a:r>
          </a:p>
          <a:p>
            <a:pPr marL="457200" lvl="1" indent="0">
              <a:buNone/>
            </a:pPr>
            <a:r>
              <a:rPr lang="en-US" dirty="0" smtClean="0"/>
              <a:t>(It means in his book he act like a landlord and lessee at a time.)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nip Diagonal Corner Rectangle 4"/>
          <p:cNvSpPr/>
          <p:nvPr/>
        </p:nvSpPr>
        <p:spPr>
          <a:xfrm>
            <a:off x="1001486" y="4746171"/>
            <a:ext cx="1578428" cy="685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Landlord</a:t>
            </a:r>
            <a:endParaRPr lang="en-US" dirty="0"/>
          </a:p>
        </p:txBody>
      </p:sp>
      <p:sp>
        <p:nvSpPr>
          <p:cNvPr id="6" name="Snip Diagonal Corner Rectangle 5"/>
          <p:cNvSpPr/>
          <p:nvPr/>
        </p:nvSpPr>
        <p:spPr>
          <a:xfrm>
            <a:off x="2220686" y="5863659"/>
            <a:ext cx="1578428" cy="685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Lessee</a:t>
            </a:r>
            <a:endParaRPr lang="en-US" dirty="0"/>
          </a:p>
        </p:txBody>
      </p:sp>
      <p:sp>
        <p:nvSpPr>
          <p:cNvPr id="7" name="Snip Diagonal Corner Rectangle 6"/>
          <p:cNvSpPr/>
          <p:nvPr/>
        </p:nvSpPr>
        <p:spPr>
          <a:xfrm>
            <a:off x="6553200" y="5834063"/>
            <a:ext cx="1578428" cy="685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Landlord</a:t>
            </a:r>
            <a:endParaRPr lang="en-US" dirty="0"/>
          </a:p>
        </p:txBody>
      </p:sp>
      <p:sp>
        <p:nvSpPr>
          <p:cNvPr id="8" name="Snip Diagonal Corner Rectangle 7"/>
          <p:cNvSpPr/>
          <p:nvPr/>
        </p:nvSpPr>
        <p:spPr>
          <a:xfrm>
            <a:off x="4438650" y="4746171"/>
            <a:ext cx="1578428" cy="685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Lessee</a:t>
            </a:r>
            <a:endParaRPr lang="en-US" dirty="0"/>
          </a:p>
        </p:txBody>
      </p:sp>
      <p:sp>
        <p:nvSpPr>
          <p:cNvPr id="9" name="Snip Diagonal Corner Rectangle 8"/>
          <p:cNvSpPr/>
          <p:nvPr/>
        </p:nvSpPr>
        <p:spPr>
          <a:xfrm>
            <a:off x="7919358" y="4765221"/>
            <a:ext cx="1578428" cy="685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Sub-lessee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579914" y="5089071"/>
            <a:ext cx="1741715" cy="179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799114" y="6259286"/>
            <a:ext cx="275408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6134100" y="5004705"/>
            <a:ext cx="1741715" cy="179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8" idx="1"/>
          </p:cNvCxnSpPr>
          <p:nvPr/>
        </p:nvCxnSpPr>
        <p:spPr>
          <a:xfrm>
            <a:off x="5227864" y="5431971"/>
            <a:ext cx="8165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Bent-Up Arrow 23"/>
          <p:cNvSpPr/>
          <p:nvPr/>
        </p:nvSpPr>
        <p:spPr>
          <a:xfrm>
            <a:off x="8131628" y="5451021"/>
            <a:ext cx="217715" cy="63409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Bent-Up Arrow 24"/>
          <p:cNvSpPr/>
          <p:nvPr/>
        </p:nvSpPr>
        <p:spPr>
          <a:xfrm flipH="1">
            <a:off x="1915886" y="5451021"/>
            <a:ext cx="304800" cy="604497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23457" y="4688561"/>
            <a:ext cx="1771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Lease granted with sub-lease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134099" y="4728097"/>
            <a:ext cx="1771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Sub-Lease granted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8858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Landlord do same entries (see earlier slides)</a:t>
            </a:r>
          </a:p>
          <a:p>
            <a:r>
              <a:rPr lang="en-US" dirty="0" smtClean="0"/>
              <a:t>Sub-lessee do same treatment as we did in case of original lessee books in simple contract.</a:t>
            </a:r>
          </a:p>
          <a:p>
            <a:r>
              <a:rPr lang="en-US" dirty="0" err="1" smtClean="0"/>
              <a:t>Origional</a:t>
            </a:r>
            <a:r>
              <a:rPr lang="en-US" dirty="0" smtClean="0"/>
              <a:t> lessee act as landlord and lessee at the same time, therefore he opened many accounts in his books of accounts. </a:t>
            </a:r>
          </a:p>
          <a:p>
            <a:r>
              <a:rPr lang="en-US" dirty="0" smtClean="0"/>
              <a:t>For example, Royalty expense account, royalty payable account, showering, royalty suspense, landlord a/c, </a:t>
            </a:r>
            <a:r>
              <a:rPr lang="en-US" dirty="0" err="1" smtClean="0"/>
              <a:t>sublesee</a:t>
            </a:r>
            <a:r>
              <a:rPr lang="en-US" dirty="0" smtClean="0"/>
              <a:t> a/c 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0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owner of Asset may allow other party to use his asset against some consideration.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 may be a copyright, patent, mines etc.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against the use of assets is called Royalty.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party/person who give the right is called Lessor/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landlond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/owner/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party who use the asset is called lessee.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Landlord will be used hereafter for owner of the asset.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77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Rent/Dead Rent: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agreed amount that must be paid periodically to the Landlord.</a:t>
            </a: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excess of Minimum rent over actual royalty.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Excessworkig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excess of actual royalty over minimum rent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Minimum Rent=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 Royalty  +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Excess working =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 Royalty  -  Minimum Rent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Ground Rent: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Periodic payment to Landlord in addition to the royalty/minimum rent.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4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Recoupment of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agreement allow, lessee can recover his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certain period, i.e. 2 or 3 years etc.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Recoupable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be shown as current asset in lessee’ books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loss until it become irrecoverable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lost, then it will be closed to general Profit and Loss account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entry in the books of Lessee:</a:t>
            </a:r>
          </a:p>
          <a:p>
            <a:pPr marL="914400" lvl="2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showering arises</a:t>
            </a:r>
          </a:p>
          <a:p>
            <a:pPr marL="914400" lvl="2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…………………..Dr.</a:t>
            </a:r>
          </a:p>
          <a:p>
            <a:pPr marL="914400" lvl="2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Royalty Expense……………….Dr.</a:t>
            </a:r>
          </a:p>
          <a:p>
            <a:pPr marL="914400" lvl="2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LandLord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……………………………………Cr.      </a:t>
            </a:r>
          </a:p>
          <a:p>
            <a:pPr marL="914400" lvl="2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4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0457" y="533400"/>
            <a:ext cx="9840686" cy="611777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fully/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partialy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recovered then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LandLord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………………………Dr.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…………………..Cr.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lapsed: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General Profit and Loss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…….Dr.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………………………Cr.	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Books of Landlord: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arises: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Lessee A/c…………………Dr. (for minimum rent amount)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To Royalty Receivable ………..Cr. (For actual royalty amount)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To	 Royalty Suspense……………Cr.  (For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Royalty Suspense……… Dr.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To Lessee A/c………………Cr.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time lapse: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Royalty Suspense …………Dr.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To General Profit and Loss A/c……. Cr.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Recoupment Right: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 Right: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lessee have the right to recover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amount in fixed period from the date of lease.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Fluctuating Right: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lessee have the right to recover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shortworking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amount in fixed period from the date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shortwotking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arising.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01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Minimum Rent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landlord at least a minimum amount periodically.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compel the lessee to take full interest in the use of asset.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utilization of asset.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1: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strike or lockdown the minimum rent can only be reduced proportionally only if allow by the agreement.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2: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per the income tax rules it is the duty of lessee to deduct income tax at the time of payment and deposit it to the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concernced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department.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57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treatment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Minimum Rent account is opened)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794060"/>
              </p:ext>
            </p:extLst>
          </p:nvPr>
        </p:nvGraphicFramePr>
        <p:xfrm>
          <a:off x="740229" y="1542596"/>
          <a:ext cx="10515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971"/>
                <a:gridCol w="2286000"/>
                <a:gridCol w="241662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Minimum</a:t>
                      </a:r>
                      <a:r>
                        <a:rPr lang="en-US" baseline="0" dirty="0" smtClean="0"/>
                        <a:t> Rent </a:t>
                      </a:r>
                    </a:p>
                    <a:p>
                      <a:r>
                        <a:rPr lang="en-US" baseline="0" dirty="0" smtClean="0"/>
                        <a:t>    To Landlord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....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Royalty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Expences</a:t>
                      </a:r>
                      <a:r>
                        <a:rPr lang="en-US" baseline="0" dirty="0" smtClean="0"/>
                        <a:t> Account</a:t>
                      </a:r>
                    </a:p>
                    <a:p>
                      <a:r>
                        <a:rPr lang="en-US" baseline="0" dirty="0" err="1" smtClean="0"/>
                        <a:t>Shorworking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     To Minimum Rent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Tradin</a:t>
                      </a:r>
                      <a:r>
                        <a:rPr lang="en-US" baseline="0" dirty="0" smtClean="0"/>
                        <a:t>g/Profit and Loss A/c</a:t>
                      </a:r>
                    </a:p>
                    <a:p>
                      <a:r>
                        <a:rPr lang="en-US" baseline="0" dirty="0" smtClean="0"/>
                        <a:t>      To Royalty Expense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40614"/>
              </p:ext>
            </p:extLst>
          </p:nvPr>
        </p:nvGraphicFramePr>
        <p:xfrm>
          <a:off x="674915" y="4198710"/>
          <a:ext cx="10570028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059"/>
                <a:gridCol w="2297832"/>
                <a:gridCol w="242913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Lessee A/C</a:t>
                      </a:r>
                    </a:p>
                    <a:p>
                      <a:r>
                        <a:rPr lang="en-US" dirty="0" smtClean="0"/>
                        <a:t>     To Minimum</a:t>
                      </a:r>
                      <a:r>
                        <a:rPr lang="en-US" baseline="0" dirty="0" smtClean="0"/>
                        <a:t> Rent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....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Minimum Rent 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  To Royalty Receivable</a:t>
                      </a:r>
                      <a:r>
                        <a:rPr lang="en-US" baseline="0" dirty="0" smtClean="0"/>
                        <a:t> A/c</a:t>
                      </a:r>
                    </a:p>
                    <a:p>
                      <a:r>
                        <a:rPr lang="en-US" baseline="0" dirty="0" smtClean="0"/>
                        <a:t>      To Royalty </a:t>
                      </a:r>
                      <a:r>
                        <a:rPr lang="en-US" baseline="0" dirty="0" err="1" smtClean="0"/>
                        <a:t>Suspence</a:t>
                      </a:r>
                      <a:r>
                        <a:rPr lang="en-US" baseline="0" dirty="0" smtClean="0"/>
                        <a:t> A/c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Royalty Receivable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To </a:t>
                      </a:r>
                      <a:r>
                        <a:rPr lang="en-US" baseline="0" dirty="0" smtClean="0"/>
                        <a:t>Profit and Loss A/c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34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84971" cy="102824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treatment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(When Minimum Rent account is Not opened)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8733235"/>
              </p:ext>
            </p:extLst>
          </p:nvPr>
        </p:nvGraphicFramePr>
        <p:xfrm>
          <a:off x="740229" y="1542595"/>
          <a:ext cx="10515600" cy="2769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971"/>
                <a:gridCol w="2286000"/>
                <a:gridCol w="2416629"/>
              </a:tblGrid>
              <a:tr h="410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  <a:tr h="1011324">
                <a:tc>
                  <a:txBody>
                    <a:bodyPr/>
                    <a:lstStyle/>
                    <a:p>
                      <a:r>
                        <a:rPr lang="en-US" dirty="0" smtClean="0"/>
                        <a:t>Royalty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Expenses </a:t>
                      </a:r>
                      <a:r>
                        <a:rPr lang="en-US" baseline="0" dirty="0" smtClean="0"/>
                        <a:t>Account</a:t>
                      </a:r>
                    </a:p>
                    <a:p>
                      <a:r>
                        <a:rPr lang="en-US" baseline="0" dirty="0" err="1" smtClean="0"/>
                        <a:t>Shorworking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     To </a:t>
                      </a:r>
                      <a:r>
                        <a:rPr lang="en-US" baseline="0" dirty="0" smtClean="0"/>
                        <a:t>Landlord A/c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410148">
                <a:tc>
                  <a:txBody>
                    <a:bodyPr/>
                    <a:lstStyle/>
                    <a:p>
                      <a:r>
                        <a:rPr lang="en-US" dirty="0" smtClean="0"/>
                        <a:t>Land</a:t>
                      </a:r>
                      <a:r>
                        <a:rPr lang="en-US" baseline="0" dirty="0" smtClean="0"/>
                        <a:t>lord A/c</a:t>
                      </a:r>
                    </a:p>
                    <a:p>
                      <a:r>
                        <a:rPr lang="en-US" baseline="0" dirty="0" smtClean="0"/>
                        <a:t>     To Cash/Bank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707927">
                <a:tc>
                  <a:txBody>
                    <a:bodyPr/>
                    <a:lstStyle/>
                    <a:p>
                      <a:r>
                        <a:rPr lang="en-US" dirty="0" smtClean="0"/>
                        <a:t>Tradin</a:t>
                      </a:r>
                      <a:r>
                        <a:rPr lang="en-US" baseline="0" dirty="0" smtClean="0"/>
                        <a:t>g/Profit and Loss A/c</a:t>
                      </a:r>
                    </a:p>
                    <a:p>
                      <a:r>
                        <a:rPr lang="en-US" baseline="0" dirty="0" smtClean="0"/>
                        <a:t>      To Royalty Expense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096528"/>
              </p:ext>
            </p:extLst>
          </p:nvPr>
        </p:nvGraphicFramePr>
        <p:xfrm>
          <a:off x="674915" y="4198710"/>
          <a:ext cx="10570028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3059"/>
                <a:gridCol w="2297832"/>
                <a:gridCol w="242913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Lessee A/C</a:t>
                      </a:r>
                    </a:p>
                    <a:p>
                      <a:r>
                        <a:rPr lang="en-US" dirty="0" smtClean="0"/>
                        <a:t>     </a:t>
                      </a:r>
                      <a:r>
                        <a:rPr lang="en-US" dirty="0" smtClean="0"/>
                        <a:t>To Royalty Receivable</a:t>
                      </a:r>
                      <a:r>
                        <a:rPr lang="en-US" baseline="0" dirty="0" smtClean="0"/>
                        <a:t> A/c</a:t>
                      </a:r>
                    </a:p>
                    <a:p>
                      <a:r>
                        <a:rPr lang="en-US" baseline="0" dirty="0" smtClean="0"/>
                        <a:t>      To Royalty Suspense A/c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....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Cash/Bank A/c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   To Lessee A/c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….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Royalty Receivable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To </a:t>
                      </a:r>
                      <a:r>
                        <a:rPr lang="en-US" baseline="0" dirty="0" smtClean="0"/>
                        <a:t>Profit and Loss A/c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666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783</Words>
  <Application>Microsoft Office PowerPoint</Application>
  <PresentationFormat>Widescreen</PresentationFormat>
  <Paragraphs>163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Chapter ROYALTY ACCOUNTS</vt:lpstr>
      <vt:lpstr>Royalty </vt:lpstr>
      <vt:lpstr>PowerPoint Presentation</vt:lpstr>
      <vt:lpstr>PowerPoint Presentation</vt:lpstr>
      <vt:lpstr>PowerPoint Presentation</vt:lpstr>
      <vt:lpstr>Recoupment Right:</vt:lpstr>
      <vt:lpstr>Purpose of Minimum Rent</vt:lpstr>
      <vt:lpstr>Accounting treatment (When Minimum Rent account is opened)</vt:lpstr>
      <vt:lpstr>Accounting treatment (When Minimum Rent account is Not opened)</vt:lpstr>
      <vt:lpstr>PowerPoint Presentation</vt:lpstr>
      <vt:lpstr>PowerPoint Presentation</vt:lpstr>
      <vt:lpstr>Sub-Lease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ROYALTY ACCOUNTS</dc:title>
  <dc:creator>Windows User</dc:creator>
  <cp:lastModifiedBy>Windows User</cp:lastModifiedBy>
  <cp:revision>19</cp:revision>
  <dcterms:created xsi:type="dcterms:W3CDTF">2020-04-25T10:21:44Z</dcterms:created>
  <dcterms:modified xsi:type="dcterms:W3CDTF">2020-04-25T12:20:34Z</dcterms:modified>
</cp:coreProperties>
</file>